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08" r:id="rId3"/>
    <p:sldId id="816" r:id="rId4"/>
    <p:sldId id="819" r:id="rId5"/>
    <p:sldId id="74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3" d="100"/>
          <a:sy n="83" d="100"/>
        </p:scale>
        <p:origin x="845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#85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Newport</a:t>
            </a:r>
            <a:r>
              <a:rPr lang="de-DE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Beach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CA, USA, 17-20 September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SP-190903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SA#85</a:t>
            </a:r>
            <a:r>
              <a:rPr lang="en-GB" altLang="de-DE" sz="1200" baseline="0" dirty="0">
                <a:solidFill>
                  <a:schemeClr val="bg1"/>
                </a:solidFill>
              </a:rPr>
              <a:t> Newport Beach, CA</a:t>
            </a:r>
            <a:r>
              <a:rPr lang="en-GB" altLang="de-DE" sz="1200" dirty="0">
                <a:solidFill>
                  <a:schemeClr val="bg1"/>
                </a:solidFill>
              </a:rPr>
              <a:t>, USA,</a:t>
            </a:r>
            <a:r>
              <a:rPr lang="en-GB" altLang="de-DE" sz="1200" baseline="0" dirty="0">
                <a:solidFill>
                  <a:schemeClr val="bg1"/>
                </a:solidFill>
              </a:rPr>
              <a:t> September 17 - 20,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982144" y="1575654"/>
            <a:ext cx="7179722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High Level Principles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lvl="0"/>
            <a:r>
              <a:rPr lang="en-GB" sz="1800" dirty="0"/>
              <a:t>Prioritization is based on 15-Month timeline agreed in SA#83 i.e. targeting Stage 2 completion in Sep, 2020. </a:t>
            </a:r>
            <a:endParaRPr lang="en-US" sz="1800" dirty="0"/>
          </a:p>
          <a:p>
            <a:pPr marL="685800" lvl="2" indent="0">
              <a:buNone/>
            </a:pPr>
            <a:r>
              <a:rPr lang="en-GB" sz="1400" dirty="0"/>
              <a:t>NOTE 1: The Rel-17 timeline can be adjusted in Dec, 19. Any adjustment in Rel-17 prioritization due to change in Rel-17 timeline will be discussed in Dec, 19. </a:t>
            </a:r>
            <a:endParaRPr lang="en-US" sz="1400" dirty="0"/>
          </a:p>
          <a:p>
            <a:pPr lvl="0"/>
            <a:r>
              <a:rPr lang="en-GB" sz="1800" dirty="0"/>
              <a:t>Prioritization is based on SA2 TU estimates endorsed (in S2-1908590) for Rel-17 prioritization. </a:t>
            </a:r>
            <a:endParaRPr lang="en-US" sz="1800" dirty="0"/>
          </a:p>
          <a:p>
            <a:pPr marL="685800" lvl="2" indent="0">
              <a:buNone/>
            </a:pPr>
            <a:r>
              <a:rPr lang="en-GB" sz="1400" dirty="0"/>
              <a:t>NOTE 2: Any necessary adjustments (e.g. reshuffling of TUs between quarters) and down-scoping of prioritized WIDs can be left to SA2. </a:t>
            </a:r>
            <a:endParaRPr lang="en-US" sz="1400" dirty="0"/>
          </a:p>
          <a:p>
            <a:pPr lvl="0"/>
            <a:r>
              <a:rPr lang="en-GB" sz="1800" dirty="0"/>
              <a:t>Rel-17 prioritization adjustment may be discussed at SA#86 (e.g. due to change in Rel-17 timeline and/or new WID approval between SA#85 and SA#86 and cross RAN/SA Rel-17 alignment).</a:t>
            </a:r>
            <a:endParaRPr lang="en-US" sz="1800" dirty="0"/>
          </a:p>
          <a:p>
            <a:pPr lvl="0"/>
            <a:r>
              <a:rPr lang="en-GB" sz="1800" dirty="0"/>
              <a:t>pre-Rel-17 maintenance work (i.e. essential corrections and alignment work with other WGs) shall be highest priority. 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- IN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502655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Following items are proposed to be included as part of Rel-17 work in SA2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09D882-7983-4C9C-B996-D83FDC5AA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18193"/>
              </p:ext>
            </p:extLst>
          </p:nvPr>
        </p:nvGraphicFramePr>
        <p:xfrm>
          <a:off x="1545344" y="2072640"/>
          <a:ext cx="5594365" cy="2712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849">
                  <a:extLst>
                    <a:ext uri="{9D8B030D-6E8A-4147-A177-3AD203B41FA5}">
                      <a16:colId xmlns:a16="http://schemas.microsoft.com/office/drawing/2014/main" val="658628442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1229314604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558481218"/>
                    </a:ext>
                  </a:extLst>
                </a:gridCol>
              </a:tblGrid>
              <a:tr h="1434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 Code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Requested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Granted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579089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err="1">
                          <a:effectLst/>
                        </a:rPr>
                        <a:t>FS_enh_EC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98727165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err="1">
                          <a:effectLst/>
                        </a:rPr>
                        <a:t>FS_eNPN</a:t>
                      </a:r>
                      <a:r>
                        <a:rPr lang="en-US" sz="1600" b="1" u="none" strike="noStrike" dirty="0">
                          <a:effectLst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077833918"/>
                  </a:ext>
                </a:extLst>
              </a:tr>
              <a:tr h="190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FS_eNS_Ph2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477959882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 err="1">
                          <a:effectLst/>
                        </a:rPr>
                        <a:t>FS_IIoT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4194676166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5G_AIS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1521513987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FS_MUSIM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246894884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Total TUs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56.5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56.5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4953505"/>
                  </a:ext>
                </a:extLst>
              </a:tr>
            </a:tbl>
          </a:graphicData>
        </a:graphic>
      </p:graphicFrame>
      <p:sp>
        <p:nvSpPr>
          <p:cNvPr id="7" name="Rectangle 3">
            <a:extLst>
              <a:ext uri="{FF2B5EF4-FFF2-40B4-BE49-F238E27FC236}">
                <a16:creationId xmlns:a16="http://schemas.microsoft.com/office/drawing/2014/main" id="{3DECCD42-251D-48F3-8F2E-25F62BD38BAA}"/>
              </a:ext>
            </a:extLst>
          </p:cNvPr>
          <p:cNvSpPr txBox="1">
            <a:spLocks/>
          </p:cNvSpPr>
          <p:nvPr/>
        </p:nvSpPr>
        <p:spPr bwMode="auto">
          <a:xfrm>
            <a:off x="349250" y="5190836"/>
            <a:ext cx="8229600" cy="103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2000" kern="0" dirty="0"/>
              <a:t>FS_5GSAT_ARCH is allocated 2 TUs for normative work that were not originally estimated. </a:t>
            </a:r>
          </a:p>
          <a:p>
            <a:pPr eaLnBrk="1" hangingPunct="1">
              <a:defRPr/>
            </a:pPr>
            <a:r>
              <a:rPr lang="en-GB" sz="2000" b="1" kern="0" dirty="0">
                <a:solidFill>
                  <a:srgbClr val="FF0000"/>
                </a:solidFill>
              </a:rPr>
              <a:t>Total TU = 56.5</a:t>
            </a:r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(with rescoping)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958913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Following items are proposed to be included as part of Rel-17 work in SA2</a:t>
            </a:r>
          </a:p>
          <a:p>
            <a:pPr eaLnBrk="1" hangingPunct="1">
              <a:defRPr/>
            </a:pPr>
            <a:r>
              <a:rPr lang="en-GB" sz="1800" dirty="0"/>
              <a:t>SA2 will undertake rescoping exercise to limit scope of WIDs to the TU granted</a:t>
            </a:r>
          </a:p>
          <a:p>
            <a:pPr marL="0" indent="0" eaLnBrk="1" hangingPunct="1">
              <a:buNone/>
              <a:defRPr/>
            </a:pPr>
            <a:endParaRPr lang="en-GB" sz="240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DECCD42-251D-48F3-8F2E-25F62BD38BAA}"/>
              </a:ext>
            </a:extLst>
          </p:cNvPr>
          <p:cNvSpPr txBox="1">
            <a:spLocks/>
          </p:cNvSpPr>
          <p:nvPr/>
        </p:nvSpPr>
        <p:spPr bwMode="auto">
          <a:xfrm>
            <a:off x="349250" y="4936214"/>
            <a:ext cx="8229600" cy="121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/>
              <a:t>FS_eNA_ph2 is limited to 20 TU though as part of Work task estimate was 23 TU. </a:t>
            </a:r>
          </a:p>
          <a:p>
            <a:pPr eaLnBrk="1" hangingPunct="1">
              <a:defRPr/>
            </a:pPr>
            <a:r>
              <a:rPr lang="en-GB" sz="1800" kern="0" dirty="0"/>
              <a:t>FS_5GSAT_ARCH is allocated 2 TUs for normative work that were not originally estimated. </a:t>
            </a:r>
          </a:p>
          <a:p>
            <a:pPr eaLnBrk="1" hangingPunct="1">
              <a:defRPr/>
            </a:pPr>
            <a:r>
              <a:rPr lang="en-GB" sz="1800" b="1" kern="0" dirty="0">
                <a:solidFill>
                  <a:srgbClr val="FF0000"/>
                </a:solidFill>
              </a:rPr>
              <a:t>Total TUs = 75</a:t>
            </a:r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eaLnBrk="1" hangingPunct="1">
              <a:defRPr/>
            </a:pPr>
            <a:endParaRPr lang="en-GB" sz="2400" kern="0" dirty="0"/>
          </a:p>
          <a:p>
            <a:pPr marL="0" indent="0" eaLnBrk="1" hangingPunct="1">
              <a:buFontTx/>
              <a:buNone/>
              <a:defRPr/>
            </a:pPr>
            <a:endParaRPr lang="en-GB" sz="2400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EE9ADD-812B-472F-A39B-1C842BECC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819185"/>
              </p:ext>
            </p:extLst>
          </p:nvPr>
        </p:nvGraphicFramePr>
        <p:xfrm>
          <a:off x="1397563" y="2368807"/>
          <a:ext cx="5594365" cy="2377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9849">
                  <a:extLst>
                    <a:ext uri="{9D8B030D-6E8A-4147-A177-3AD203B41FA5}">
                      <a16:colId xmlns:a16="http://schemas.microsoft.com/office/drawing/2014/main" val="658628442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1229314604"/>
                    </a:ext>
                  </a:extLst>
                </a:gridCol>
                <a:gridCol w="1937258">
                  <a:extLst>
                    <a:ext uri="{9D8B030D-6E8A-4147-A177-3AD203B41FA5}">
                      <a16:colId xmlns:a16="http://schemas.microsoft.com/office/drawing/2014/main" val="558481218"/>
                    </a:ext>
                  </a:extLst>
                </a:gridCol>
              </a:tblGrid>
              <a:tr h="1434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 Code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Requested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Granted</a:t>
                      </a:r>
                    </a:p>
                  </a:txBody>
                  <a:tcPr marL="2351" marR="2351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579089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FS_5MBS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20 (?)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987271655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FS_5G_ProSe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32*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077833918"/>
                  </a:ext>
                </a:extLst>
              </a:tr>
              <a:tr h="28445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FS_eNA_ph2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23*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666323828"/>
                  </a:ext>
                </a:extLst>
              </a:tr>
              <a:tr h="190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FS_5GSAT_ARCH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3+2*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2477959882"/>
                  </a:ext>
                </a:extLst>
              </a:tr>
              <a:tr h="309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UPCAS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4194676166"/>
                  </a:ext>
                </a:extLst>
              </a:tr>
              <a:tr h="14340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Total TUs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182880" marR="2351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182880" marR="2351" anchor="ctr"/>
                </a:tc>
                <a:extLst>
                  <a:ext uri="{0D108BD9-81ED-4DB2-BD59-A6C34878D82A}">
                    <a16:rowId xmlns:a16="http://schemas.microsoft.com/office/drawing/2014/main" val="34953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5659</TotalTime>
  <Words>389</Words>
  <Application>Microsoft Office PowerPoint</Application>
  <PresentationFormat>On-screen Show (4:3)</PresentationFormat>
  <Paragraphs>76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PowerPoint Presentation</vt:lpstr>
      <vt:lpstr>Rel-17 High Level Principles</vt:lpstr>
      <vt:lpstr>WIDs - IN</vt:lpstr>
      <vt:lpstr>WIDs – IN (with rescoping)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1201</cp:revision>
  <dcterms:created xsi:type="dcterms:W3CDTF">2008-08-30T09:32:10Z</dcterms:created>
  <dcterms:modified xsi:type="dcterms:W3CDTF">2019-09-17T19:16:57Z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